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1" r:id="rId2"/>
    <p:sldId id="262" r:id="rId3"/>
    <p:sldId id="263" r:id="rId4"/>
    <p:sldId id="264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1C6EA"/>
    <a:srgbClr val="9EC3E7"/>
    <a:srgbClr val="96B9DB"/>
    <a:srgbClr val="1D1D1D"/>
    <a:srgbClr val="676767"/>
    <a:srgbClr val="000000"/>
    <a:srgbClr val="0C0C0C"/>
    <a:srgbClr val="B60B0A"/>
    <a:srgbClr val="E6080A"/>
    <a:srgbClr val="04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3"/>
    <p:restoredTop sz="94592"/>
  </p:normalViewPr>
  <p:slideViewPr>
    <p:cSldViewPr snapToGrid="0">
      <p:cViewPr varScale="1">
        <p:scale>
          <a:sx n="179" d="100"/>
          <a:sy n="179" d="100"/>
        </p:scale>
        <p:origin x="208" y="8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3" d="100"/>
        <a:sy n="53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3664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9D3CD042-0EE2-3D75-AC19-EF6518833C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E726193-206B-06FA-D174-0E5E586D272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0AE6D-8E58-F24E-88DF-591399B54DEA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441FB63-4ABB-92D9-59BE-D75AB984AA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B768DEF-8FB6-B95F-6194-E92DB86E4F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CFC9E-5400-AB47-AF01-8731F283A10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17765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7DC1C1-9DC2-AB4F-8579-1E6E83290F32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790EF-1076-9745-9AD2-3CFA971082A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207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9790EF-1076-9745-9AD2-3CFA971082A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859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9790EF-1076-9745-9AD2-3CFA971082A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43500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7271191"/>
      </p:ext>
    </p:extLst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93831420"/>
      </p:ext>
    </p:extLst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014967"/>
      </p:ext>
    </p:extLst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3641976"/>
      </p:ext>
    </p:extLst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0528293"/>
      </p:ext>
    </p:extLst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5655030"/>
      </p:ext>
    </p:extLst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0896702"/>
      </p:ext>
    </p:extLst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199224"/>
      </p:ext>
    </p:extLst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9244538"/>
      </p:ext>
    </p:extLst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1894574"/>
      </p:ext>
    </p:extLst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7473897"/>
      </p:ext>
    </p:extLst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">
              <a:schemeClr val="tx2">
                <a:lumMod val="10000"/>
                <a:lumOff val="90000"/>
              </a:schemeClr>
            </a:gs>
            <a:gs pos="75000">
              <a:schemeClr val="accent1">
                <a:lumMod val="45000"/>
                <a:lumOff val="55000"/>
              </a:schemeClr>
            </a:gs>
            <a:gs pos="100000">
              <a:srgbClr val="79D4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2D5DF5-63EC-F148-88AF-B346BF11FC80}" type="datetimeFigureOut">
              <a:rPr lang="nl-NL" smtClean="0"/>
              <a:t>05-11-2025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92DCCC-F87C-0C4F-BB4C-46514F72DE6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5379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>
            <a:extLst>
              <a:ext uri="{FF2B5EF4-FFF2-40B4-BE49-F238E27FC236}">
                <a16:creationId xmlns:a16="http://schemas.microsoft.com/office/drawing/2014/main" id="{329EE5A8-368A-FC11-19CF-0E0C523824BD}"/>
              </a:ext>
            </a:extLst>
          </p:cNvPr>
          <p:cNvSpPr txBox="1"/>
          <p:nvPr/>
        </p:nvSpPr>
        <p:spPr>
          <a:xfrm>
            <a:off x="3418020" y="2282848"/>
            <a:ext cx="28312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NL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Aandachtspunten</a:t>
            </a:r>
          </a:p>
          <a:p>
            <a:pPr algn="ctr"/>
            <a:r>
              <a:rPr lang="nl-NL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voor</a:t>
            </a:r>
          </a:p>
          <a:p>
            <a:pPr algn="ctr"/>
            <a:r>
              <a:rPr lang="nl-NL" sz="2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Rijden in Groepen</a:t>
            </a:r>
          </a:p>
        </p:txBody>
      </p:sp>
    </p:spTree>
    <p:extLst>
      <p:ext uri="{BB962C8B-B14F-4D97-AF65-F5344CB8AC3E}">
        <p14:creationId xmlns:p14="http://schemas.microsoft.com/office/powerpoint/2010/main" val="2448950791"/>
      </p:ext>
    </p:extLst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>
            <a:extLst>
              <a:ext uri="{FF2B5EF4-FFF2-40B4-BE49-F238E27FC236}">
                <a16:creationId xmlns:a16="http://schemas.microsoft.com/office/drawing/2014/main" id="{69EBAB98-4226-E6B7-2C94-B3FDECD9627A}"/>
              </a:ext>
            </a:extLst>
          </p:cNvPr>
          <p:cNvSpPr txBox="1"/>
          <p:nvPr/>
        </p:nvSpPr>
        <p:spPr>
          <a:xfrm>
            <a:off x="548640" y="523415"/>
            <a:ext cx="887283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Spiegelen</a:t>
            </a:r>
          </a:p>
          <a:p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Houd te allen tijde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mbv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spiegels contact met de motorrijder achter je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bent er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ahw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verantwoordelijk voor dat hij jou niet kwijtraakt</a:t>
            </a:r>
          </a:p>
          <a:p>
            <a:pPr marL="285750" indent="-285750">
              <a:buFont typeface="Wingdings" pitchFamily="2" charset="2"/>
              <a:buChar char="v"/>
            </a:pPr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sz="2200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 betekent</a:t>
            </a:r>
          </a:p>
          <a:p>
            <a:pPr marL="342900" indent="-342900">
              <a:buAutoNum type="alphaUcPeriod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Wanneer de motorrijder niet meer op normale afstand achter je zit:</a:t>
            </a:r>
          </a:p>
          <a:p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- laat je gas los en laat hem bijkomen, of</a:t>
            </a:r>
          </a:p>
          <a:p>
            <a:pPr marL="342900" indent="-342900">
              <a:buFont typeface="+mj-lt"/>
              <a:buAutoNum type="alphaUcPeriod" startAt="2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Wanneer de motorrijder snel uit jouw beeld verdwijnt (bv bij een stoplicht, een rotonde of een gevaarlijke oversteek)</a:t>
            </a:r>
          </a:p>
          <a:p>
            <a:pPr lvl="1"/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ga langzamer rijden of stop wanneer daar een geschikte plek voor is en wacht totdat hij is bijgekomen</a:t>
            </a:r>
          </a:p>
        </p:txBody>
      </p:sp>
    </p:spTree>
    <p:extLst>
      <p:ext uri="{BB962C8B-B14F-4D97-AF65-F5344CB8AC3E}">
        <p14:creationId xmlns:p14="http://schemas.microsoft.com/office/powerpoint/2010/main" val="3772184189"/>
      </p:ext>
    </p:extLst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10323978-B159-B739-0117-A11E76236471}"/>
              </a:ext>
            </a:extLst>
          </p:cNvPr>
          <p:cNvSpPr txBox="1"/>
          <p:nvPr/>
        </p:nvSpPr>
        <p:spPr>
          <a:xfrm>
            <a:off x="548639" y="523415"/>
            <a:ext cx="896706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Afstand houden</a:t>
            </a:r>
          </a:p>
          <a:p>
            <a:endParaRPr lang="nl-NL" sz="2200" b="1" u="sng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afstand tussen jou en de motorrijder voor je mag niet te klein en niet te groot zijn</a:t>
            </a:r>
          </a:p>
          <a:p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te kleine afstand kan leiden tot gevaarlijke situaties en botsingen</a:t>
            </a:r>
          </a:p>
          <a:p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te grote afstand kan leiden tot onnodige vertraging van de groep omdat rijders voor jou zich dan gaan inhouden	</a:t>
            </a:r>
          </a:p>
          <a:p>
            <a:pPr marL="342900" indent="-342900">
              <a:buFont typeface="Wingdings" pitchFamily="2" charset="2"/>
              <a:buChar char="§"/>
            </a:pPr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 de juiste afstand is, hangt af van je snelheid</a:t>
            </a:r>
          </a:p>
          <a:p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Zorg ervoor dat je altijd voldoende ruimte hebt om uit te wijken / 	 	voldoende te remmen</a:t>
            </a:r>
          </a:p>
          <a:p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afstand van de tweede rijder tot de voorrijder moet iets groter zijn om daarmee de voorrijder de gelegenheid te geven de groep te leiden</a:t>
            </a:r>
          </a:p>
        </p:txBody>
      </p:sp>
    </p:spTree>
    <p:extLst>
      <p:ext uri="{BB962C8B-B14F-4D97-AF65-F5344CB8AC3E}">
        <p14:creationId xmlns:p14="http://schemas.microsoft.com/office/powerpoint/2010/main" val="1516842622"/>
      </p:ext>
    </p:extLst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hthoek 36">
            <a:extLst>
              <a:ext uri="{FF2B5EF4-FFF2-40B4-BE49-F238E27FC236}">
                <a16:creationId xmlns:a16="http://schemas.microsoft.com/office/drawing/2014/main" id="{E6F850BB-6F9B-1971-5EA2-8FC7EF4BF47E}"/>
              </a:ext>
            </a:extLst>
          </p:cNvPr>
          <p:cNvSpPr/>
          <p:nvPr/>
        </p:nvSpPr>
        <p:spPr>
          <a:xfrm>
            <a:off x="973873" y="1100254"/>
            <a:ext cx="3642732" cy="191800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Rechthoek 37">
            <a:extLst>
              <a:ext uri="{FF2B5EF4-FFF2-40B4-BE49-F238E27FC236}">
                <a16:creationId xmlns:a16="http://schemas.microsoft.com/office/drawing/2014/main" id="{D3B1585C-99EA-5552-5730-7CEAFD162DC4}"/>
              </a:ext>
            </a:extLst>
          </p:cNvPr>
          <p:cNvSpPr/>
          <p:nvPr/>
        </p:nvSpPr>
        <p:spPr>
          <a:xfrm>
            <a:off x="4953000" y="1109428"/>
            <a:ext cx="3642732" cy="191800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43068E22-7AF2-A22C-4E15-41E06F3D113D}"/>
              </a:ext>
            </a:extLst>
          </p:cNvPr>
          <p:cNvSpPr txBox="1"/>
          <p:nvPr/>
        </p:nvSpPr>
        <p:spPr>
          <a:xfrm>
            <a:off x="548639" y="523415"/>
            <a:ext cx="89670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 gevaarlijke situatie die vaak voor komt</a:t>
            </a:r>
            <a:endParaRPr lang="nl-NL" sz="22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Rechte verbindingslijn 3">
            <a:extLst>
              <a:ext uri="{FF2B5EF4-FFF2-40B4-BE49-F238E27FC236}">
                <a16:creationId xmlns:a16="http://schemas.microsoft.com/office/drawing/2014/main" id="{A8B30389-9F94-8C99-B4C4-5C53D1821A7E}"/>
              </a:ext>
            </a:extLst>
          </p:cNvPr>
          <p:cNvCxnSpPr>
            <a:cxnSpLocks/>
          </p:cNvCxnSpPr>
          <p:nvPr/>
        </p:nvCxnSpPr>
        <p:spPr>
          <a:xfrm>
            <a:off x="1353015" y="1308410"/>
            <a:ext cx="269859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AB6A093B-7E86-4876-064F-878B4D87E9D0}"/>
              </a:ext>
            </a:extLst>
          </p:cNvPr>
          <p:cNvCxnSpPr>
            <a:cxnSpLocks/>
          </p:cNvCxnSpPr>
          <p:nvPr/>
        </p:nvCxnSpPr>
        <p:spPr>
          <a:xfrm>
            <a:off x="1353015" y="1888274"/>
            <a:ext cx="107051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E8EC11A0-15C0-D440-F868-D1A42B25EAC6}"/>
              </a:ext>
            </a:extLst>
          </p:cNvPr>
          <p:cNvCxnSpPr>
            <a:cxnSpLocks/>
          </p:cNvCxnSpPr>
          <p:nvPr/>
        </p:nvCxnSpPr>
        <p:spPr>
          <a:xfrm>
            <a:off x="3096325" y="1888274"/>
            <a:ext cx="95528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89329ED8-D2F9-C18B-EC90-801D3ADA5079}"/>
              </a:ext>
            </a:extLst>
          </p:cNvPr>
          <p:cNvCxnSpPr>
            <a:cxnSpLocks/>
          </p:cNvCxnSpPr>
          <p:nvPr/>
        </p:nvCxnSpPr>
        <p:spPr>
          <a:xfrm>
            <a:off x="3096325" y="1888274"/>
            <a:ext cx="0" cy="77500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83800FC0-75D1-5ED7-48B6-496D1F32872F}"/>
              </a:ext>
            </a:extLst>
          </p:cNvPr>
          <p:cNvCxnSpPr>
            <a:cxnSpLocks/>
          </p:cNvCxnSpPr>
          <p:nvPr/>
        </p:nvCxnSpPr>
        <p:spPr>
          <a:xfrm>
            <a:off x="2423530" y="1888274"/>
            <a:ext cx="0" cy="77500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4" name="Afbeelding 13">
            <a:extLst>
              <a:ext uri="{FF2B5EF4-FFF2-40B4-BE49-F238E27FC236}">
                <a16:creationId xmlns:a16="http://schemas.microsoft.com/office/drawing/2014/main" id="{4762167D-85E1-5DA0-4FC8-0ACE14061B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287998">
            <a:off x="2646562" y="1735876"/>
            <a:ext cx="449762" cy="449762"/>
          </a:xfrm>
          <a:prstGeom prst="rect">
            <a:avLst/>
          </a:prstGeom>
        </p:spPr>
      </p:pic>
      <p:pic>
        <p:nvPicPr>
          <p:cNvPr id="15" name="Afbeelding 14">
            <a:extLst>
              <a:ext uri="{FF2B5EF4-FFF2-40B4-BE49-F238E27FC236}">
                <a16:creationId xmlns:a16="http://schemas.microsoft.com/office/drawing/2014/main" id="{A1B664E8-8EFB-A99A-9EC1-95BFEDABBE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3214" y="2292506"/>
            <a:ext cx="449762" cy="449762"/>
          </a:xfrm>
          <a:prstGeom prst="rect">
            <a:avLst/>
          </a:prstGeom>
        </p:spPr>
      </p:pic>
      <p:cxnSp>
        <p:nvCxnSpPr>
          <p:cNvPr id="20" name="Rechte verbindingslijn 19">
            <a:extLst>
              <a:ext uri="{FF2B5EF4-FFF2-40B4-BE49-F238E27FC236}">
                <a16:creationId xmlns:a16="http://schemas.microsoft.com/office/drawing/2014/main" id="{8207FA3D-2A67-FFBD-60CC-6A1FC27C3739}"/>
              </a:ext>
            </a:extLst>
          </p:cNvPr>
          <p:cNvCxnSpPr>
            <a:cxnSpLocks/>
          </p:cNvCxnSpPr>
          <p:nvPr/>
        </p:nvCxnSpPr>
        <p:spPr>
          <a:xfrm>
            <a:off x="5438078" y="1308410"/>
            <a:ext cx="269859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Rechte verbindingslijn 20">
            <a:extLst>
              <a:ext uri="{FF2B5EF4-FFF2-40B4-BE49-F238E27FC236}">
                <a16:creationId xmlns:a16="http://schemas.microsoft.com/office/drawing/2014/main" id="{E8E4E7E5-AF4A-28D6-77AE-8CBCB76F3E19}"/>
              </a:ext>
            </a:extLst>
          </p:cNvPr>
          <p:cNvCxnSpPr>
            <a:cxnSpLocks/>
          </p:cNvCxnSpPr>
          <p:nvPr/>
        </p:nvCxnSpPr>
        <p:spPr>
          <a:xfrm>
            <a:off x="5438078" y="1888274"/>
            <a:ext cx="107051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Rechte verbindingslijn 21">
            <a:extLst>
              <a:ext uri="{FF2B5EF4-FFF2-40B4-BE49-F238E27FC236}">
                <a16:creationId xmlns:a16="http://schemas.microsoft.com/office/drawing/2014/main" id="{744E6BF8-6B4A-BC29-BE9B-15DA80A93CCC}"/>
              </a:ext>
            </a:extLst>
          </p:cNvPr>
          <p:cNvCxnSpPr>
            <a:cxnSpLocks/>
          </p:cNvCxnSpPr>
          <p:nvPr/>
        </p:nvCxnSpPr>
        <p:spPr>
          <a:xfrm>
            <a:off x="7181388" y="1888274"/>
            <a:ext cx="955285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A1692EB5-5BC6-B63C-EC63-540E99C24450}"/>
              </a:ext>
            </a:extLst>
          </p:cNvPr>
          <p:cNvCxnSpPr>
            <a:cxnSpLocks/>
          </p:cNvCxnSpPr>
          <p:nvPr/>
        </p:nvCxnSpPr>
        <p:spPr>
          <a:xfrm>
            <a:off x="7181388" y="1888274"/>
            <a:ext cx="0" cy="77500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Rechte verbindingslijn 23">
            <a:extLst>
              <a:ext uri="{FF2B5EF4-FFF2-40B4-BE49-F238E27FC236}">
                <a16:creationId xmlns:a16="http://schemas.microsoft.com/office/drawing/2014/main" id="{DD1D650E-8E06-D97C-F60D-B945A4A659A2}"/>
              </a:ext>
            </a:extLst>
          </p:cNvPr>
          <p:cNvCxnSpPr>
            <a:cxnSpLocks/>
          </p:cNvCxnSpPr>
          <p:nvPr/>
        </p:nvCxnSpPr>
        <p:spPr>
          <a:xfrm>
            <a:off x="6508593" y="1888274"/>
            <a:ext cx="0" cy="77500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26279242-FEAD-C630-CB49-8CE448B01D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171720">
            <a:off x="6613577" y="1725234"/>
            <a:ext cx="449762" cy="449762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9CC677D3-D761-1420-E7AB-63522F0D22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8277" y="2292506"/>
            <a:ext cx="449762" cy="449762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D577BFB3-0F19-C58F-203D-97FFD1B1C496}"/>
              </a:ext>
            </a:extLst>
          </p:cNvPr>
          <p:cNvSpPr txBox="1"/>
          <p:nvPr/>
        </p:nvSpPr>
        <p:spPr>
          <a:xfrm>
            <a:off x="548639" y="3363450"/>
            <a:ext cx="896706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Wanneer je een weg op moet draaien (linksaf of rechtsaf – maakt niet uit), moet je zowel letten op het verkeer dat er van links en van rechts aan kan komen, als ook op de motorrijder voor je</a:t>
            </a:r>
          </a:p>
          <a:p>
            <a:pPr marL="342900" indent="-342900">
              <a:buFont typeface="Wingdings" pitchFamily="2" charset="2"/>
              <a:buChar char="§"/>
            </a:pPr>
            <a:endParaRPr lang="nl-NL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Wanneer jij bezig bent met het verkeer (en even niet let op de motorrijder voor je) kan dat leiden tot een gevaarlijke situatie </a:t>
            </a:r>
            <a:r>
              <a:rPr lang="nl-NL" sz="22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cq</a:t>
            </a:r>
            <a:r>
              <a:rPr lang="nl-NL" sz="22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aanrijding wanneer de motorrijder voor je zich onverwachts inhoudt en besluit om even niet op te rijden</a:t>
            </a:r>
          </a:p>
          <a:p>
            <a:pPr marL="342900" indent="-342900">
              <a:buFont typeface="Wingdings" pitchFamily="2" charset="2"/>
              <a:buChar char="§"/>
            </a:pPr>
            <a:endParaRPr lang="nl-NL" sz="1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itchFamily="2" charset="2"/>
              <a:buChar char="§"/>
            </a:pPr>
            <a:r>
              <a:rPr lang="nl-NL" sz="22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Hoe lossen we dit op?</a:t>
            </a:r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id="{69B2CD2D-6E40-2319-A9E5-48CA5C7E4203}"/>
              </a:ext>
            </a:extLst>
          </p:cNvPr>
          <p:cNvSpPr/>
          <p:nvPr/>
        </p:nvSpPr>
        <p:spPr>
          <a:xfrm>
            <a:off x="1604078" y="1896114"/>
            <a:ext cx="802778" cy="5113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Rechthoek 33">
            <a:extLst>
              <a:ext uri="{FF2B5EF4-FFF2-40B4-BE49-F238E27FC236}">
                <a16:creationId xmlns:a16="http://schemas.microsoft.com/office/drawing/2014/main" id="{94B42A84-E977-C99E-2638-A7C13B7AADA3}"/>
              </a:ext>
            </a:extLst>
          </p:cNvPr>
          <p:cNvSpPr/>
          <p:nvPr/>
        </p:nvSpPr>
        <p:spPr>
          <a:xfrm>
            <a:off x="7195938" y="1896114"/>
            <a:ext cx="802778" cy="5113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E6724E15-93A8-B135-492C-1BD80256ECD0}"/>
              </a:ext>
            </a:extLst>
          </p:cNvPr>
          <p:cNvSpPr/>
          <p:nvPr/>
        </p:nvSpPr>
        <p:spPr>
          <a:xfrm>
            <a:off x="5685742" y="1888274"/>
            <a:ext cx="802778" cy="5113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19458AD2-CA45-A9AA-A1DB-A2108EF9244D}"/>
              </a:ext>
            </a:extLst>
          </p:cNvPr>
          <p:cNvSpPr/>
          <p:nvPr/>
        </p:nvSpPr>
        <p:spPr>
          <a:xfrm>
            <a:off x="3109389" y="1899069"/>
            <a:ext cx="802778" cy="51138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4664588"/>
      </p:ext>
    </p:extLst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Kantoorth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2360</TotalTime>
  <Words>303</Words>
  <Application>Microsoft Macintosh PowerPoint</Application>
  <PresentationFormat>A4 (210 x 297 mm)</PresentationFormat>
  <Paragraphs>33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Wingdings</vt:lpstr>
      <vt:lpstr>Kantoorthema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Brend Breve</dc:creator>
  <cp:lastModifiedBy>Brend Breve</cp:lastModifiedBy>
  <cp:revision>153</cp:revision>
  <cp:lastPrinted>2025-11-05T15:32:32Z</cp:lastPrinted>
  <dcterms:created xsi:type="dcterms:W3CDTF">2025-04-08T15:29:09Z</dcterms:created>
  <dcterms:modified xsi:type="dcterms:W3CDTF">2025-11-05T15:32:40Z</dcterms:modified>
</cp:coreProperties>
</file>